
<file path=[Content_Types].xml><?xml version="1.0" encoding="utf-8"?>
<Types xmlns="http://schemas.openxmlformats.org/package/2006/content-types">
  <Override PartName="/ppt/slides/slide3.xml" ContentType="application/vnd.openxmlformats-officedocument.presentationml.slide+xml"/>
  <Override PartName="/docProps/core.xml" ContentType="application/vnd.openxmlformats-package.core-properties+xml"/>
  <Override PartName="/ppt/slideLayouts/slideLayout6.xml" ContentType="application/vnd.openxmlformats-officedocument.presentationml.slideLayout+xml"/>
  <Default Extension="rels" ContentType="application/vnd.openxmlformats-package.relationships+xml"/>
  <Override PartName="/ppt/slides/slide5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Default Extension="tiff" ContentType="image/tiff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Default Extension="bin" ContentType="application/vnd.openxmlformats-officedocument.presentationml.printerSettings"/>
  <Override PartName="/ppt/slides/slide1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4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767"/>
    </p:ext>
    <p:ext uri="{FD5EFAAD-0ECE-453E-9831-46B23BE46B34}">
      <p15:chartTrackingRefBased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1"/>
    <p:restoredTop sz="94620"/>
  </p:normalViewPr>
  <p:slideViewPr>
    <p:cSldViewPr snapToGrid="0" snapToObjects="1">
      <p:cViewPr varScale="1">
        <p:scale>
          <a:sx n="119" d="100"/>
          <a:sy n="119" d="100"/>
        </p:scale>
        <p:origin x="-112" y="-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B279D17-B097-7748-93B1-1EC2A5855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10B7FAC-87E1-FA48-9110-F78C42894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7888867-46A4-7049-B034-5C758DBA1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EF734E9-79CC-334F-BB76-6F00C498E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2589998-8E64-4E48-90D4-317904E4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00632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78DC73D-AA8D-944B-B168-D7AD044C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07CD271-7199-EA46-8107-6538BAA0D3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F1B4AE5-7F9C-A04B-8450-566E5D167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256952F-E876-2F4F-AB2D-D9DE7BC9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AE62CC5-33C1-6541-92F0-39D4815F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70435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AADE0D8-0F48-4542-9B4C-08B15BC67D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A31DD54-28A2-D440-BA72-03485886D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C15D525-3D98-4842-BF62-053BB78A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C2745C0-D399-8E4F-86F1-534DE7ED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D0890BF-374D-B24B-8C70-8CCB943B5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6667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18A0A88-E91D-8E49-8D06-8FFD0BC00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34CBB6E-BD83-ED49-A21D-6CB1A43A8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94789D4-F8CF-6047-AA63-0FF246445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6BC0E85-D2E7-394F-8E86-FF356E289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C99DDC4-645B-7848-AC8C-579A44A8C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37023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369E81B-2B50-A04D-AE0B-C567E2D6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749141E-367D-904F-B845-41F6E8D84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562DEAF-A4D3-B145-88E2-438D148FE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827900D-78F9-B446-8660-549B03FD1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F974248-9458-554C-B399-36ECC848D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18327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BCECCA6-3CA1-4641-829C-82445CF33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29C0FCE-1216-E140-AA42-B9D8044F0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6438DC6-8137-7042-B2F6-4983A0B18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B1D1BBD-5BB9-B543-9F08-D61A35B77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2219F2C-40AA-014E-BF99-96CC252F0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E8BF53E-EBC3-9640-A55A-B8F423B48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78324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2CCEA76-18C7-A54F-823C-8D466348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1AB8249-E584-BC46-9554-67735D5BD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4230C70-D084-CD47-BA4E-1314B75CFE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EDB6E1F-89C6-AA4B-B32A-20663FDCB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5A62F3D-4D86-D948-9820-D22C95F90B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A78E4A5-FDEE-0641-B63E-2E6DE224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1F2129E-E54D-3D4D-A86D-3F1203D40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DB13383-3A5B-0940-B6FC-B4D3C5C99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34968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024DF9E-DC3A-8A44-9544-F543210F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5B9B91F-0A8A-6E42-9868-5CC9E1CA1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060E92F-3058-8A4F-995B-77FAB44FD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AEC4A19-BC40-C14B-AD3C-39D1AEAAB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67068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9616249-FA91-B942-A5DB-D31B0452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4E4332F-BFF8-C54C-BA65-BFFCEE994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940198A-D149-6344-BE3E-A3CAD2F37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36581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B311149-7747-564B-858F-A53E1835B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747D0C5-9302-294D-B2AF-02B621BCF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E52B4CD-5D42-4447-A3B2-52D3C19D7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D3EBFAE-D4DD-FD4C-92A4-323311489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39A67E8-9203-8545-B33D-FF95E451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C2DE399-7371-924C-9F0D-95917DCA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16029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1D956FE-0183-7141-8C23-518A2980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4E51259-4BFF-5846-913D-E51FDCF37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800C69E-9A42-924B-AF25-7B1B765E7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84566D0-452C-E143-ACBB-6E1A96FF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883413E-B8AB-F649-8A92-2C5575CA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16A1755-88B4-3A41-9710-B4758692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7927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14E3DD0-24B8-AA44-A89D-635D3991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93759D2-1FB8-8345-BB33-239A179B0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7924C92-38B0-8E4D-970A-4CD5916B11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pPr/>
              <a:t>5/7/19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5B648A0-59CE-CF4A-B009-9094647B6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A45E06A-D586-7A44-BA85-F03D0C9DE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44530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B0A83A2-4161-1742-8AAA-5B277BDFE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254000"/>
            <a:ext cx="12128500" cy="635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204" y="254000"/>
            <a:ext cx="10883591" cy="1655762"/>
          </a:xfrm>
          <a:solidFill>
            <a:schemeClr val="bg1">
              <a:lumMod val="95000"/>
              <a:alpha val="85000"/>
            </a:schemeClr>
          </a:solidFill>
        </p:spPr>
        <p:txBody>
          <a:bodyPr/>
          <a:lstStyle/>
          <a:p>
            <a:r>
              <a:rPr lang="en-US" sz="3600" b="1" dirty="0"/>
              <a:t>Kings County Housing Data Analysis:</a:t>
            </a:r>
          </a:p>
          <a:p>
            <a:r>
              <a:rPr lang="en-US" b="1" dirty="0"/>
              <a:t>Linear regression prediction of housing prices secondary to housing characteristics 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D0E09B2-BB99-114C-9CE6-14F2055B9F93}"/>
              </a:ext>
            </a:extLst>
          </p:cNvPr>
          <p:cNvSpPr txBox="1"/>
          <p:nvPr/>
        </p:nvSpPr>
        <p:spPr>
          <a:xfrm>
            <a:off x="2714626" y="1539916"/>
            <a:ext cx="138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Tim Mango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EE1D07C-E09E-074E-8A3E-001EAEF10F89}"/>
              </a:ext>
            </a:extLst>
          </p:cNvPr>
          <p:cNvSpPr txBox="1"/>
          <p:nvPr/>
        </p:nvSpPr>
        <p:spPr>
          <a:xfrm>
            <a:off x="6961483" y="1539916"/>
            <a:ext cx="166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Pablo Salcedo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534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BF93DE6-446D-6E47-9C1D-AE0DF24F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63263" cy="1325563"/>
          </a:xfrm>
        </p:spPr>
        <p:txBody>
          <a:bodyPr/>
          <a:lstStyle/>
          <a:p>
            <a:pPr algn="ctr"/>
            <a:r>
              <a:rPr lang="en-US" b="1" dirty="0"/>
              <a:t>Final Model Variables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5B1854A-B5B0-EE4C-AFD4-0C90776FC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73282890"/>
              </p:ext>
            </p:extLst>
          </p:nvPr>
        </p:nvGraphicFramePr>
        <p:xfrm>
          <a:off x="2043112" y="1690688"/>
          <a:ext cx="5186363" cy="4582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99970">
                  <a:extLst>
                    <a:ext uri="{9D8B030D-6E8A-4147-A177-3AD203B41FA5}">
                      <a16:col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1760371963"/>
                    </a:ext>
                  </a:extLst>
                </a:gridCol>
                <a:gridCol w="4286393">
                  <a:extLst>
                    <a:ext uri="{9D8B030D-6E8A-4147-A177-3AD203B41FA5}">
                      <a16:col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113308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04611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/>
                        <a:t>B</a:t>
                      </a:r>
                      <a:r>
                        <a:rPr lang="en-US" b="1" i="1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Intercept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405782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/>
                        <a:t>sqft_living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226021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bathrooms in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141232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floors/levels in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91516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overall grade given to the housing unit, based on King County grading system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211568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interior housing living space for the nearest 15 neighbors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021084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created by subtracting the year the home was built (</a:t>
                      </a:r>
                      <a:r>
                        <a:rPr lang="en-US" i="1" dirty="0" err="1"/>
                        <a:t>yr_built</a:t>
                      </a:r>
                      <a:r>
                        <a:rPr lang="en-US" dirty="0"/>
                        <a:t>) from 2019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8361899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9351CD6-1E2E-4C46-A688-B4D2A247A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26674988"/>
              </p:ext>
            </p:extLst>
          </p:nvPr>
        </p:nvGraphicFramePr>
        <p:xfrm>
          <a:off x="2043113" y="5414011"/>
          <a:ext cx="8786812" cy="99565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34500">
                  <a:extLst>
                    <a:ext uri="{9D8B030D-6E8A-4147-A177-3AD203B41FA5}">
                      <a16:col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74892466"/>
                    </a:ext>
                  </a:extLst>
                </a:gridCol>
                <a:gridCol w="6952312">
                  <a:extLst>
                    <a:ext uri="{9D8B030D-6E8A-4147-A177-3AD203B41FA5}">
                      <a16:col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4154880570"/>
                    </a:ext>
                  </a:extLst>
                </a:gridCol>
              </a:tblGrid>
              <a:tr h="629895">
                <a:tc>
                  <a:txBody>
                    <a:bodyPr/>
                    <a:lstStyle/>
                    <a:p>
                      <a:r>
                        <a:rPr lang="en-US" dirty="0"/>
                        <a:t>Target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1090270920"/>
                  </a:ext>
                </a:extLst>
              </a:tr>
              <a:tr h="252862">
                <a:tc>
                  <a:txBody>
                    <a:bodyPr/>
                    <a:lstStyle/>
                    <a:p>
                      <a:r>
                        <a:rPr lang="en-US" b="1" dirty="0"/>
                        <a:t>price1000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price</a:t>
                      </a:r>
                      <a:r>
                        <a:rPr lang="en-US" i="0" dirty="0"/>
                        <a:t> of home divided by 1000</a:t>
                      </a:r>
                      <a:endParaRPr lang="en-U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967460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6307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E6B0780-4B88-BA4D-B51A-C1281E745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3803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B71C7F9-4A53-564D-A1E3-3E38ABE4D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CFA51A6-1DE5-AB47-AA88-110BBF118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16274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154BA5D-91D4-224C-AEF4-2743DF7EC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A296950-8D24-0D45-B7EC-905CF63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573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104</Words>
  <Application>Microsoft Macintosh PowerPoint</Application>
  <PresentationFormat>Custom</PresentationFormat>
  <Paragraphs>25</Paragraphs>
  <Slides>5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Final Model Variables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Tim Mango</cp:lastModifiedBy>
  <cp:revision>4</cp:revision>
  <dcterms:created xsi:type="dcterms:W3CDTF">2019-05-07T20:47:05Z</dcterms:created>
  <dcterms:modified xsi:type="dcterms:W3CDTF">2019-05-07T20:47:31Z</dcterms:modified>
</cp:coreProperties>
</file>

<file path=docProps/thumbnail.jpeg>
</file>